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72" r:id="rId4"/>
    <p:sldId id="257" r:id="rId5"/>
    <p:sldId id="258" r:id="rId6"/>
    <p:sldId id="259" r:id="rId7"/>
    <p:sldId id="260" r:id="rId8"/>
    <p:sldId id="267" r:id="rId9"/>
    <p:sldId id="268" r:id="rId10"/>
    <p:sldId id="269" r:id="rId11"/>
    <p:sldId id="271" r:id="rId12"/>
    <p:sldId id="265" r:id="rId13"/>
    <p:sldId id="276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16" autoAdjust="0"/>
  </p:normalViewPr>
  <p:slideViewPr>
    <p:cSldViewPr snapToGrid="0" snapToObjects="1">
      <p:cViewPr>
        <p:scale>
          <a:sx n="100" d="100"/>
          <a:sy n="100" d="100"/>
        </p:scale>
        <p:origin x="-296" y="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jnewman:Desktop:Chart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jnewman:Desktop:Chart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jnewman:Desktop:Chart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law.miami.edu\UserFolders\share\Health%20Rights%20Clinic\HEALTH%20AND%20ELDER%20LAW%20CLINIC\DATA\Chart%202014-2015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71315169301868"/>
                  <c:y val="-1.7960331178114901E-2"/>
                </c:manualLayout>
              </c:layout>
              <c:tx>
                <c:rich>
                  <a:bodyPr/>
                  <a:lstStyle/>
                  <a:p>
                    <a:r>
                      <a:rPr lang="en-US" sz="1700" b="1" dirty="0"/>
                      <a:t>Black
47%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2212051857850401"/>
                  <c:y val="-7.9025563877686097E-2"/>
                </c:manualLayout>
              </c:layout>
              <c:tx>
                <c:rich>
                  <a:bodyPr/>
                  <a:lstStyle/>
                  <a:p>
                    <a:r>
                      <a:rPr lang="en-US" sz="1700" b="1" dirty="0"/>
                      <a:t>Hispanic
48%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7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Race!$A$2:$E$2</c:f>
              <c:strCache>
                <c:ptCount val="5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  <c:pt idx="3">
                  <c:v>Asian</c:v>
                </c:pt>
                <c:pt idx="4">
                  <c:v>Other</c:v>
                </c:pt>
              </c:strCache>
            </c:strRef>
          </c:cat>
          <c:val>
            <c:numRef>
              <c:f>Race!$A$3:$E$3</c:f>
              <c:numCache>
                <c:formatCode>General</c:formatCode>
                <c:ptCount val="5"/>
                <c:pt idx="0">
                  <c:v>68</c:v>
                </c:pt>
                <c:pt idx="1">
                  <c:v>4</c:v>
                </c:pt>
                <c:pt idx="2">
                  <c:v>70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700" b="1" smtClean="0"/>
                      <a:t>HaitianCreole</a:t>
                    </a:r>
                    <a:r>
                      <a:rPr lang="en-US" sz="1700" b="1"/>
                      <a:t>
19%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0872759251883699"/>
                  <c:y val="-0.214963071238236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3925905418030699"/>
                  <c:y val="5.16773019827162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7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'Primary Language'!$A$2:$D$2</c:f>
              <c:strCache>
                <c:ptCount val="4"/>
                <c:pt idx="0">
                  <c:v>Creole</c:v>
                </c:pt>
                <c:pt idx="1">
                  <c:v>English</c:v>
                </c:pt>
                <c:pt idx="2">
                  <c:v>Other</c:v>
                </c:pt>
                <c:pt idx="3">
                  <c:v>Spanish</c:v>
                </c:pt>
              </c:strCache>
            </c:strRef>
          </c:cat>
          <c:val>
            <c:numRef>
              <c:f>'Primary Language'!$A$3:$D$3</c:f>
              <c:numCache>
                <c:formatCode>General</c:formatCode>
                <c:ptCount val="4"/>
                <c:pt idx="0">
                  <c:v>27</c:v>
                </c:pt>
                <c:pt idx="1">
                  <c:v>52</c:v>
                </c:pt>
                <c:pt idx="2">
                  <c:v>1</c:v>
                </c:pt>
                <c:pt idx="3">
                  <c:v>64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Type of Case</a:t>
            </a:r>
          </a:p>
          <a:p>
            <a:pPr>
              <a:defRPr/>
            </a:pPr>
            <a:r>
              <a:rPr lang="en-US" sz="3200" dirty="0"/>
              <a:t>2014-2015 Academic Year: 210 Cases</a:t>
            </a:r>
            <a:r>
              <a:rPr lang="en-US" dirty="0"/>
              <a:t> </a:t>
            </a:r>
          </a:p>
        </c:rich>
      </c:tx>
      <c:layout>
        <c:manualLayout>
          <c:xMode val="edge"/>
          <c:yMode val="edge"/>
          <c:x val="0.176215771536021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1.0095193324715201E-3"/>
                  <c:y val="5.175709200733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9.7428017393348207E-2"/>
                  <c:y val="0.1139549850789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3.5803267128922303E-2"/>
                  <c:y val="6.8543486858663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8.5809143260077603E-2"/>
                  <c:y val="3.773649013051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160020076781447"/>
                  <c:y val="6.62530111818214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'[Chart 2014-2015.xlsx]Type of Case'!$A$2:$I$2</c:f>
              <c:strCache>
                <c:ptCount val="9"/>
                <c:pt idx="0">
                  <c:v>Immigration</c:v>
                </c:pt>
                <c:pt idx="1">
                  <c:v>Social Security</c:v>
                </c:pt>
                <c:pt idx="2">
                  <c:v>Public Benefits</c:v>
                </c:pt>
                <c:pt idx="3">
                  <c:v>Permancy Planning</c:v>
                </c:pt>
                <c:pt idx="4">
                  <c:v>Other</c:v>
                </c:pt>
                <c:pt idx="5">
                  <c:v>Criminal</c:v>
                </c:pt>
                <c:pt idx="6">
                  <c:v>Consumer</c:v>
                </c:pt>
                <c:pt idx="7">
                  <c:v>Housing</c:v>
                </c:pt>
                <c:pt idx="8">
                  <c:v>Child Support</c:v>
                </c:pt>
              </c:strCache>
            </c:strRef>
          </c:cat>
          <c:val>
            <c:numRef>
              <c:f>'[Chart 2014-2015.xlsx]Type of Case'!$A$3:$I$3</c:f>
              <c:numCache>
                <c:formatCode>General</c:formatCode>
                <c:ptCount val="9"/>
                <c:pt idx="0">
                  <c:v>45</c:v>
                </c:pt>
                <c:pt idx="1">
                  <c:v>48</c:v>
                </c:pt>
                <c:pt idx="2">
                  <c:v>60</c:v>
                </c:pt>
                <c:pt idx="3">
                  <c:v>6</c:v>
                </c:pt>
                <c:pt idx="4">
                  <c:v>21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F12C5-9D55-7B41-BAA4-90D535B04D77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B9A12-09E6-D04F-A826-2CDFF1859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6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cs typeface="ＭＳ Ｐゴシック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0296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4240" indent="-286126" defTabSz="450296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6067" indent="-228275" defTabSz="450296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5745" indent="-228275" defTabSz="450296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63858" indent="-228275" defTabSz="450296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154" indent="-228275" defTabSz="4502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64451" indent="-228275" defTabSz="4502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14747" indent="-228275" defTabSz="4502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5043" indent="-228275" defTabSz="4502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9913D16-346D-D34F-B71A-35D3B2B9B297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9A12-09E6-D04F-A826-2CDFF18591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8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7CAE-65AB-364F-9442-BBF80BC24002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F599-F76E-594D-A181-62A4F4A09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1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7CAE-65AB-364F-9442-BBF80BC24002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F599-F76E-594D-A181-62A4F4A09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9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7CAE-65AB-364F-9442-BBF80BC24002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F599-F76E-594D-A181-62A4F4A09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1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7CAE-65AB-364F-9442-BBF80BC24002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F599-F76E-594D-A181-62A4F4A09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1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7CAE-65AB-364F-9442-BBF80BC24002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F599-F76E-594D-A181-62A4F4A09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7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7CAE-65AB-364F-9442-BBF80BC24002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F599-F76E-594D-A181-62A4F4A09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3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7CAE-65AB-364F-9442-BBF80BC24002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F599-F76E-594D-A181-62A4F4A09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8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7CAE-65AB-364F-9442-BBF80BC24002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F599-F76E-594D-A181-62A4F4A09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7CAE-65AB-364F-9442-BBF80BC24002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F599-F76E-594D-A181-62A4F4A09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9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7CAE-65AB-364F-9442-BBF80BC24002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F599-F76E-594D-A181-62A4F4A09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2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7CAE-65AB-364F-9442-BBF80BC24002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F599-F76E-594D-A181-62A4F4A09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4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77CAE-65AB-364F-9442-BBF80BC24002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FF599-F76E-594D-A181-62A4F4A09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3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Teaching and Learning Ethics	Through A Clinical Exchange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16436"/>
            <a:ext cx="6838722" cy="1752600"/>
          </a:xfrm>
        </p:spPr>
        <p:txBody>
          <a:bodyPr numCol="2"/>
          <a:lstStyle/>
          <a:p>
            <a:pPr algn="l"/>
            <a:r>
              <a:rPr lang="en-US" dirty="0" smtClean="0"/>
              <a:t>Sarah </a:t>
            </a:r>
            <a:r>
              <a:rPr lang="en-US" dirty="0" err="1" smtClean="0"/>
              <a:t>Bujold</a:t>
            </a:r>
            <a:r>
              <a:rPr lang="en-US" dirty="0" smtClean="0"/>
              <a:t>	</a:t>
            </a:r>
          </a:p>
          <a:p>
            <a:pPr algn="l"/>
            <a:r>
              <a:rPr lang="en-US" dirty="0" smtClean="0"/>
              <a:t>JoNel Newman</a:t>
            </a:r>
          </a:p>
          <a:p>
            <a:pPr algn="l"/>
            <a:r>
              <a:rPr lang="en-US" dirty="0" smtClean="0"/>
              <a:t>Melissa Swain</a:t>
            </a:r>
          </a:p>
          <a:p>
            <a:pPr algn="l"/>
            <a:r>
              <a:rPr lang="en-US" dirty="0" smtClean="0"/>
              <a:t>Fergus </a:t>
            </a:r>
            <a:r>
              <a:rPr lang="en-US" dirty="0" err="1" smtClean="0"/>
              <a:t>Lawrie</a:t>
            </a:r>
            <a:endParaRPr lang="en-US" dirty="0" smtClean="0"/>
          </a:p>
          <a:p>
            <a:pPr algn="l"/>
            <a:r>
              <a:rPr lang="en-US" dirty="0" err="1" smtClean="0"/>
              <a:t>Lyndsay</a:t>
            </a:r>
            <a:r>
              <a:rPr lang="en-US" dirty="0" smtClean="0"/>
              <a:t> Monaghan </a:t>
            </a:r>
          </a:p>
          <a:p>
            <a:pPr algn="l"/>
            <a:r>
              <a:rPr lang="en-US" dirty="0" smtClean="0"/>
              <a:t>(Donald Nicolson)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639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1900" dirty="0">
                <a:latin typeface="Lucida Sans Unicode" charset="0"/>
              </a:rPr>
              <a:t>Only for (</a:t>
            </a:r>
            <a:r>
              <a:rPr lang="en-GB" sz="1900" dirty="0" smtClean="0">
                <a:latin typeface="Lucida Sans Unicode" charset="0"/>
              </a:rPr>
              <a:t>275) </a:t>
            </a:r>
            <a:r>
              <a:rPr lang="en-GB" sz="1900" dirty="0">
                <a:latin typeface="Lucida Sans Unicode" charset="0"/>
              </a:rPr>
              <a:t>clinic students at UG </a:t>
            </a:r>
            <a:r>
              <a:rPr lang="en-GB" sz="1900" dirty="0" smtClean="0">
                <a:latin typeface="Lucida Sans Unicode" charset="0"/>
              </a:rPr>
              <a:t>level at Initial Advisor Training, </a:t>
            </a:r>
            <a:r>
              <a:rPr lang="en-GB" sz="1900" dirty="0">
                <a:latin typeface="Lucida Sans Unicode" charset="0"/>
              </a:rPr>
              <a:t>compulsory for all on Diploma</a:t>
            </a:r>
          </a:p>
          <a:p>
            <a:pPr eaLnBrk="1" hangingPunct="1">
              <a:lnSpc>
                <a:spcPct val="90000"/>
              </a:lnSpc>
            </a:pPr>
            <a:r>
              <a:rPr lang="en-GB" sz="1900" dirty="0">
                <a:latin typeface="Lucida Sans Unicode" charset="0"/>
              </a:rPr>
              <a:t>Optional Ethics and Justice (Clinical Legal Practice/CLP)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900" dirty="0">
                <a:latin typeface="Lucida Sans Unicode" charset="0"/>
                <a:cs typeface="ＭＳ Ｐゴシック" charset="0"/>
              </a:rPr>
              <a:t>Legal ethics and issues of justice illuminated and illustrated through 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900" dirty="0">
                <a:latin typeface="Lucida Sans Unicode" charset="0"/>
                <a:cs typeface="ＭＳ Ｐゴシック" charset="0"/>
              </a:rPr>
              <a:t>Seminars on 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1500" dirty="0">
                <a:latin typeface="Lucida Sans Unicode" charset="0"/>
                <a:cs typeface="ＭＳ Ｐゴシック" charset="0"/>
              </a:rPr>
              <a:t>Introduction to ethical theory 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1500" dirty="0">
                <a:latin typeface="Lucida Sans Unicode" charset="0"/>
                <a:cs typeface="ＭＳ Ｐゴシック" charset="0"/>
              </a:rPr>
              <a:t>professionalism and sociological context;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1500" dirty="0">
                <a:latin typeface="Lucida Sans Unicode" charset="0"/>
                <a:cs typeface="ＭＳ Ｐゴシック" charset="0"/>
              </a:rPr>
              <a:t>client autonomy; 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1500" dirty="0">
                <a:latin typeface="Lucida Sans Unicode" charset="0"/>
                <a:cs typeface="ＭＳ Ｐゴシック" charset="0"/>
              </a:rPr>
              <a:t>conflicts and confidentiality; 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1500" dirty="0">
                <a:latin typeface="Lucida Sans Unicode" charset="0"/>
                <a:cs typeface="ＭＳ Ｐゴシック" charset="0"/>
              </a:rPr>
              <a:t>immoral means and ends; 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1500" dirty="0">
                <a:latin typeface="Lucida Sans Unicode" charset="0"/>
                <a:cs typeface="ＭＳ Ｐゴシック" charset="0"/>
              </a:rPr>
              <a:t>ethical education and regulation).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1500" dirty="0">
                <a:latin typeface="Lucida Sans Unicode" charset="0"/>
                <a:cs typeface="ＭＳ Ｐゴシック" charset="0"/>
              </a:rPr>
              <a:t>the profession’s response to access to justice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900" dirty="0">
                <a:latin typeface="Lucida Sans Unicode" charset="0"/>
                <a:cs typeface="ＭＳ Ｐゴシック" charset="0"/>
              </a:rPr>
              <a:t>Reflection on cases in surgeries, diary dialogue and essays</a:t>
            </a:r>
          </a:p>
          <a:p>
            <a:pPr eaLnBrk="1" hangingPunct="1">
              <a:lnSpc>
                <a:spcPct val="90000"/>
              </a:lnSpc>
            </a:pPr>
            <a:r>
              <a:rPr lang="en-GB" sz="1900" dirty="0">
                <a:latin typeface="Lucida Sans Unicode" charset="0"/>
              </a:rPr>
              <a:t>Induction Training</a:t>
            </a:r>
          </a:p>
          <a:p>
            <a:pPr eaLnBrk="1" hangingPunct="1">
              <a:lnSpc>
                <a:spcPct val="90000"/>
              </a:lnSpc>
            </a:pPr>
            <a:r>
              <a:rPr lang="en-GB" sz="1900" dirty="0" smtClean="0">
                <a:latin typeface="Lucida Sans Unicode" charset="0"/>
              </a:rPr>
              <a:t>Reflective diaries kept, reviewed and commented on regarding ethics issues</a:t>
            </a:r>
            <a:endParaRPr lang="en-GB" sz="1900" dirty="0">
              <a:latin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900" dirty="0">
              <a:latin typeface="Lucida Sans Unicode" charset="0"/>
            </a:endParaRPr>
          </a:p>
          <a:p>
            <a:pPr lvl="3" eaLnBrk="1" hangingPunct="1">
              <a:lnSpc>
                <a:spcPct val="90000"/>
              </a:lnSpc>
            </a:pPr>
            <a:endParaRPr lang="en-GB" sz="1800" dirty="0">
              <a:latin typeface="Lucida Sans Unicode" charset="0"/>
              <a:cs typeface="ＭＳ Ｐゴシック" charset="0"/>
            </a:endParaRPr>
          </a:p>
          <a:p>
            <a:pPr lvl="3" eaLnBrk="1" hangingPunct="1">
              <a:lnSpc>
                <a:spcPct val="90000"/>
              </a:lnSpc>
            </a:pPr>
            <a:endParaRPr lang="en-GB" sz="1800" dirty="0">
              <a:latin typeface="Lucida Sans Unicode" charset="0"/>
              <a:cs typeface="ＭＳ Ｐゴシック" charset="0"/>
            </a:endParaRPr>
          </a:p>
          <a:p>
            <a:pPr lvl="2" eaLnBrk="1" hangingPunct="1">
              <a:lnSpc>
                <a:spcPct val="90000"/>
              </a:lnSpc>
            </a:pPr>
            <a:endParaRPr lang="en-GB" sz="1900" dirty="0">
              <a:latin typeface="Lucida Sans Unicode" charset="0"/>
              <a:cs typeface="ＭＳ Ｐゴシック" charset="0"/>
            </a:endParaRPr>
          </a:p>
        </p:txBody>
      </p:sp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67544" y="674440"/>
            <a:ext cx="8229600" cy="101297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500" dirty="0" smtClean="0">
                <a:ea typeface="ＭＳ Ｐゴシック" pitchFamily="34" charset="-128"/>
                <a:cs typeface="+mj-cs"/>
              </a:rPr>
              <a:t>Ethics Teaching at Strathclyde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2863" y="0"/>
            <a:ext cx="148113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473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2"/>
          <p:cNvSpPr>
            <a:spLocks noGrp="1"/>
          </p:cNvSpPr>
          <p:nvPr>
            <p:ph idx="1"/>
          </p:nvPr>
        </p:nvSpPr>
        <p:spPr>
          <a:xfrm>
            <a:off x="611188" y="1268413"/>
            <a:ext cx="8064500" cy="48974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200">
                <a:latin typeface="Lucida Sans Unicode" charset="0"/>
              </a:rPr>
              <a:t>S</a:t>
            </a:r>
            <a:r>
              <a:rPr lang="en-GB" sz="2200">
                <a:latin typeface="Lucida Sans Unicode" charset="0"/>
              </a:rPr>
              <a:t>ocial justice orientation</a:t>
            </a:r>
          </a:p>
          <a:p>
            <a:pPr eaLnBrk="1" hangingPunct="1">
              <a:lnSpc>
                <a:spcPct val="150000"/>
              </a:lnSpc>
            </a:pPr>
            <a:r>
              <a:rPr lang="en-GB" sz="2200">
                <a:latin typeface="Lucida Sans Unicode" charset="0"/>
              </a:rPr>
              <a:t>Access to justice for underserved communities</a:t>
            </a:r>
          </a:p>
          <a:p>
            <a:pPr eaLnBrk="1" hangingPunct="1">
              <a:lnSpc>
                <a:spcPct val="150000"/>
              </a:lnSpc>
            </a:pPr>
            <a:r>
              <a:rPr lang="en-US" sz="2200">
                <a:latin typeface="Lucida Sans Unicode" charset="0"/>
              </a:rPr>
              <a:t>I</a:t>
            </a:r>
            <a:r>
              <a:rPr lang="en-GB" sz="2200">
                <a:latin typeface="Lucida Sans Unicode" charset="0"/>
              </a:rPr>
              <a:t>nculcate ethical professional identity </a:t>
            </a:r>
          </a:p>
          <a:p>
            <a:pPr lvl="1" eaLnBrk="1" hangingPunct="1">
              <a:lnSpc>
                <a:spcPct val="150000"/>
              </a:lnSpc>
            </a:pPr>
            <a:r>
              <a:rPr lang="en-GB" sz="2200">
                <a:latin typeface="Lucida Sans Unicode" charset="0"/>
              </a:rPr>
              <a:t>Skills and values </a:t>
            </a:r>
            <a:r>
              <a:rPr lang="en-US" sz="2200">
                <a:latin typeface="Lucida Sans Unicode" charset="0"/>
              </a:rPr>
              <a:t>–</a:t>
            </a:r>
            <a:r>
              <a:rPr lang="en-GB" sz="2200">
                <a:latin typeface="Lucida Sans Unicode" charset="0"/>
              </a:rPr>
              <a:t> beyond minimum (code-based)</a:t>
            </a:r>
          </a:p>
          <a:p>
            <a:pPr lvl="1" eaLnBrk="1" hangingPunct="1">
              <a:lnSpc>
                <a:spcPct val="150000"/>
              </a:lnSpc>
            </a:pPr>
            <a:r>
              <a:rPr lang="en-GB" sz="2200">
                <a:latin typeface="Lucida Sans Unicode" charset="0"/>
              </a:rPr>
              <a:t>Expose students to theories about ethics and altruism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200">
                <a:latin typeface="Lucida Sans Unicode" charset="0"/>
              </a:rPr>
              <a:t>R</a:t>
            </a:r>
            <a:r>
              <a:rPr lang="en-GB" sz="2200">
                <a:latin typeface="Lucida Sans Unicode" charset="0"/>
              </a:rPr>
              <a:t>epeated opportunities to make ethical judgments and responses in role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200">
                <a:latin typeface="Lucida Sans Unicode" charset="0"/>
              </a:rPr>
              <a:t>O</a:t>
            </a:r>
            <a:r>
              <a:rPr lang="en-GB" sz="2200">
                <a:latin typeface="Lucida Sans Unicode" charset="0"/>
              </a:rPr>
              <a:t>pportunites for reflection</a:t>
            </a:r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115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 smtClean="0">
                <a:ea typeface="ＭＳ Ｐゴシック" pitchFamily="34" charset="-128"/>
                <a:cs typeface="+mj-cs"/>
              </a:rPr>
              <a:t>Both Clinics’ Aims                             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2863" y="0"/>
            <a:ext cx="148113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44463"/>
            <a:ext cx="23320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8332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2863" y="0"/>
            <a:ext cx="148113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44463"/>
            <a:ext cx="23320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G:\Health Rights Clinic\HEALTH AND ELDER LAW CLINIC\PHOTOS-Clinic\Clinic Group Photos\Fall 2013-Spring 2014\Clinics patio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8" y="674688"/>
            <a:ext cx="45720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http://thejournal-us.s3.amazonaws.com/6562/6562_article_wi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3149600"/>
            <a:ext cx="496887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3635375" y="296863"/>
            <a:ext cx="3816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 smtClean="0"/>
              <a:t>Research Project</a:t>
            </a:r>
            <a:endParaRPr lang="en-US" sz="3600" dirty="0"/>
          </a:p>
        </p:txBody>
      </p:sp>
      <p:sp>
        <p:nvSpPr>
          <p:cNvPr id="27654" name="TextBox 3"/>
          <p:cNvSpPr txBox="1">
            <a:spLocks noChangeArrowheads="1"/>
          </p:cNvSpPr>
          <p:nvPr/>
        </p:nvSpPr>
        <p:spPr bwMode="auto">
          <a:xfrm>
            <a:off x="4932363" y="1600200"/>
            <a:ext cx="42116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Two Clinics, Similar Missions,</a:t>
            </a:r>
          </a:p>
          <a:p>
            <a:pPr eaLnBrk="1" hangingPunct="1"/>
            <a:r>
              <a:rPr lang="en-US" dirty="0"/>
              <a:t>Two Sets of </a:t>
            </a:r>
            <a:r>
              <a:rPr lang="en-US" dirty="0" smtClean="0"/>
              <a:t>Students’ </a:t>
            </a:r>
            <a:r>
              <a:rPr lang="en-US" dirty="0"/>
              <a:t>Narrative Data … </a:t>
            </a:r>
          </a:p>
        </p:txBody>
      </p:sp>
    </p:spTree>
    <p:extLst>
      <p:ext uri="{BB962C8B-B14F-4D97-AF65-F5344CB8AC3E}">
        <p14:creationId xmlns:p14="http://schemas.microsoft.com/office/powerpoint/2010/main" val="19765870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Exchange</a:t>
            </a:r>
            <a:endParaRPr lang="en-US" dirty="0"/>
          </a:p>
        </p:txBody>
      </p:sp>
      <p:pic>
        <p:nvPicPr>
          <p:cNvPr id="9" name="Content Placeholder 8" descr="IMG_3447_10x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3040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Work, Study, Culture and Presentations</a:t>
            </a:r>
            <a:endParaRPr lang="en-US" dirty="0"/>
          </a:p>
        </p:txBody>
      </p:sp>
      <p:pic>
        <p:nvPicPr>
          <p:cNvPr id="4" name="Content Placeholder 3" descr="Photo Jan 31, 11 47 41 AM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07" b="27203"/>
          <a:stretch/>
        </p:blipFill>
        <p:spPr>
          <a:xfrm>
            <a:off x="2056360" y="4453097"/>
            <a:ext cx="7212382" cy="2404903"/>
          </a:xfrm>
        </p:spPr>
      </p:pic>
      <p:pic>
        <p:nvPicPr>
          <p:cNvPr id="5" name="Picture 4" descr="Photo Jan 31, 10 40 29 A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76856"/>
            <a:ext cx="3024060" cy="4051682"/>
          </a:xfrm>
          <a:prstGeom prst="rect">
            <a:avLst/>
          </a:prstGeom>
        </p:spPr>
      </p:pic>
      <p:pic>
        <p:nvPicPr>
          <p:cNvPr id="6" name="Picture 5" descr="Photo Jan 28, 1 10 44 PM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747" t="11674" r="16774" b="26782"/>
          <a:stretch/>
        </p:blipFill>
        <p:spPr>
          <a:xfrm>
            <a:off x="-181443" y="4112154"/>
            <a:ext cx="3516970" cy="3719082"/>
          </a:xfrm>
          <a:prstGeom prst="rect">
            <a:avLst/>
          </a:prstGeom>
        </p:spPr>
      </p:pic>
      <p:pic>
        <p:nvPicPr>
          <p:cNvPr id="7" name="Picture 6" descr="Screen Shot 2016-06-30 at 4.15.1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527" y="1562043"/>
            <a:ext cx="2449487" cy="2891054"/>
          </a:xfrm>
          <a:prstGeom prst="rect">
            <a:avLst/>
          </a:prstGeom>
        </p:spPr>
      </p:pic>
      <p:pic>
        <p:nvPicPr>
          <p:cNvPr id="8" name="Picture 7" descr="Photo Jan 31, 4 35 22 PM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8" t="9920" r="7399" b="6751"/>
          <a:stretch/>
        </p:blipFill>
        <p:spPr>
          <a:xfrm>
            <a:off x="6000750" y="1142206"/>
            <a:ext cx="3143250" cy="331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36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Forum Theatre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Augusto </a:t>
            </a:r>
            <a:r>
              <a:rPr lang="en-US" dirty="0" err="1" smtClean="0"/>
              <a:t>Boal</a:t>
            </a:r>
            <a:r>
              <a:rPr lang="en-US" dirty="0" smtClean="0"/>
              <a:t>, Theater of the Oppressed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forum for teaching people how to change their </a:t>
            </a:r>
            <a:r>
              <a:rPr lang="en-US" dirty="0" smtClean="0"/>
              <a:t>world</a:t>
            </a:r>
          </a:p>
          <a:p>
            <a:endParaRPr lang="en-US" dirty="0" smtClean="0"/>
          </a:p>
          <a:p>
            <a:r>
              <a:rPr lang="en-US" dirty="0" smtClean="0"/>
              <a:t>Audience </a:t>
            </a:r>
            <a:r>
              <a:rPr lang="en-US" dirty="0"/>
              <a:t>members </a:t>
            </a:r>
            <a:r>
              <a:rPr lang="en-US" dirty="0" smtClean="0"/>
              <a:t>can stop the performance</a:t>
            </a:r>
          </a:p>
          <a:p>
            <a:endParaRPr lang="en-US" dirty="0" smtClean="0"/>
          </a:p>
          <a:p>
            <a:r>
              <a:rPr lang="en-US" dirty="0" smtClean="0"/>
              <a:t>Come </a:t>
            </a:r>
            <a:r>
              <a:rPr lang="en-US" dirty="0"/>
              <a:t>on stage and perform </a:t>
            </a:r>
            <a:r>
              <a:rPr lang="en-US" dirty="0" smtClean="0"/>
              <a:t>an intervention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8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Forum Theatre Interviewing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Originally developed in first clinical exchange</a:t>
            </a:r>
          </a:p>
          <a:p>
            <a:endParaRPr lang="en-US" dirty="0"/>
          </a:p>
          <a:p>
            <a:r>
              <a:rPr lang="en-US" dirty="0" smtClean="0"/>
              <a:t>Now used in Miami and </a:t>
            </a:r>
            <a:r>
              <a:rPr lang="en-US" dirty="0" err="1" smtClean="0"/>
              <a:t>Strathclyde</a:t>
            </a:r>
            <a:r>
              <a:rPr lang="en-US" dirty="0" smtClean="0"/>
              <a:t> student orientations</a:t>
            </a:r>
          </a:p>
          <a:p>
            <a:endParaRPr lang="en-US" dirty="0"/>
          </a:p>
          <a:p>
            <a:r>
              <a:rPr lang="en-US" dirty="0" smtClean="0"/>
              <a:t>Has been used as a training in </a:t>
            </a:r>
            <a:r>
              <a:rPr lang="en-US" smtClean="0"/>
              <a:t>other contexts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728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2863" y="0"/>
            <a:ext cx="148113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44463"/>
            <a:ext cx="23320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6" descr="http://www.law.miami.edu/news/2014/march/img/27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52197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http://www.miami.edu/EE/images/galleries/features/Volunteering_to_Hel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4313238"/>
            <a:ext cx="5940425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 descr="http://www.scottishlegal.com/images/73654_Justice%20Secretary%20visits%20Strathclyde%20Law%20Clini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2825" y="1052513"/>
            <a:ext cx="428625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554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1"/>
          </p:nvPr>
        </p:nvSpPr>
        <p:spPr>
          <a:xfrm>
            <a:off x="468313" y="2018560"/>
            <a:ext cx="8229600" cy="428064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200" dirty="0">
                <a:latin typeface="Lucida Sans Unicode" charset="0"/>
              </a:rPr>
              <a:t>Learning experiences are realistic, involve future social roles, more profound than abstract learning </a:t>
            </a:r>
            <a:endParaRPr lang="en-GB" sz="2200" dirty="0" smtClean="0">
              <a:latin typeface="Lucida Sans Unicode" charset="0"/>
            </a:endParaRPr>
          </a:p>
          <a:p>
            <a:pPr eaLnBrk="1" hangingPunct="1">
              <a:lnSpc>
                <a:spcPct val="80000"/>
              </a:lnSpc>
            </a:pPr>
            <a:endParaRPr lang="en-GB" sz="2200" dirty="0">
              <a:latin typeface="Lucida Sans Unicode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GB" sz="1900" dirty="0">
                <a:latin typeface="Lucida Sans Unicode" charset="0"/>
                <a:cs typeface="ＭＳ Ｐゴシック" charset="0"/>
              </a:rPr>
              <a:t>Adult learning </a:t>
            </a:r>
            <a:r>
              <a:rPr lang="en-GB" sz="1900" dirty="0" smtClean="0">
                <a:latin typeface="Lucida Sans Unicode" charset="0"/>
                <a:cs typeface="ＭＳ Ｐゴシック" charset="0"/>
              </a:rPr>
              <a:t>theory</a:t>
            </a:r>
          </a:p>
          <a:p>
            <a:pPr lvl="1" eaLnBrk="1" hangingPunct="1">
              <a:lnSpc>
                <a:spcPct val="80000"/>
              </a:lnSpc>
            </a:pPr>
            <a:endParaRPr lang="en-GB" sz="1900" dirty="0">
              <a:latin typeface="Lucida Sans Unicode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200" dirty="0" smtClean="0">
                <a:latin typeface="Lucida Sans Unicode" charset="0"/>
              </a:rPr>
              <a:t>The </a:t>
            </a:r>
            <a:r>
              <a:rPr lang="en-GB" sz="2200" dirty="0">
                <a:latin typeface="Lucida Sans Unicode" charset="0"/>
              </a:rPr>
              <a:t>‘disorienting moments’</a:t>
            </a:r>
            <a:r>
              <a:rPr lang="en-GB" altLang="ja-JP" sz="2200" dirty="0">
                <a:latin typeface="Lucida Sans Unicode" charset="0"/>
              </a:rPr>
              <a:t>/ </a:t>
            </a:r>
            <a:r>
              <a:rPr lang="en-GB" sz="2200" dirty="0">
                <a:latin typeface="Lucida Sans Unicode" charset="0"/>
              </a:rPr>
              <a:t>‘</a:t>
            </a:r>
            <a:r>
              <a:rPr lang="en-GB" altLang="ja-JP" sz="2200" dirty="0">
                <a:latin typeface="Lucida Sans Unicode" charset="0"/>
              </a:rPr>
              <a:t>moral crises</a:t>
            </a:r>
            <a:r>
              <a:rPr lang="en-GB" sz="2200" dirty="0">
                <a:latin typeface="Lucida Sans Unicode" charset="0"/>
              </a:rPr>
              <a:t>’</a:t>
            </a:r>
            <a:r>
              <a:rPr lang="en-GB" altLang="ja-JP" sz="2200" dirty="0">
                <a:latin typeface="Lucida Sans Unicode" charset="0"/>
              </a:rPr>
              <a:t> which occur when prior assumptions and settled values jar with experiences stimulate an </a:t>
            </a:r>
            <a:r>
              <a:rPr lang="en-GB" sz="2200" dirty="0">
                <a:latin typeface="Lucida Sans Unicode" charset="0"/>
              </a:rPr>
              <a:t>‘</a:t>
            </a:r>
            <a:r>
              <a:rPr lang="en-GB" altLang="ja-JP" sz="2200" dirty="0">
                <a:latin typeface="Lucida Sans Unicode" charset="0"/>
              </a:rPr>
              <a:t>engaged moral faculty</a:t>
            </a:r>
            <a:r>
              <a:rPr lang="en-GB" sz="2200" dirty="0" smtClean="0">
                <a:latin typeface="Lucida Sans Unicode" charset="0"/>
              </a:rPr>
              <a:t>’</a:t>
            </a:r>
          </a:p>
          <a:p>
            <a:pPr eaLnBrk="1" hangingPunct="1">
              <a:lnSpc>
                <a:spcPct val="80000"/>
              </a:lnSpc>
            </a:pPr>
            <a:endParaRPr lang="en-GB" sz="2200" dirty="0" smtClean="0">
              <a:latin typeface="Lucida Sans Unicode" charset="0"/>
            </a:endParaRPr>
          </a:p>
          <a:p>
            <a:pPr lvl="1">
              <a:lnSpc>
                <a:spcPct val="80000"/>
              </a:lnSpc>
            </a:pPr>
            <a:r>
              <a:rPr lang="en-GB" altLang="ja-JP" sz="1800" dirty="0" smtClean="0">
                <a:latin typeface="Lucida Sans Unicode" charset="0"/>
              </a:rPr>
              <a:t>More memorable</a:t>
            </a:r>
            <a:endParaRPr lang="en-GB" altLang="ja-JP" sz="1800" dirty="0">
              <a:latin typeface="Lucida Sans Unicode" charset="0"/>
            </a:endParaRPr>
          </a:p>
          <a:p>
            <a:pPr eaLnBrk="1" hangingPunct="1">
              <a:lnSpc>
                <a:spcPct val="80000"/>
              </a:lnSpc>
            </a:pPr>
            <a:endParaRPr lang="en-GB" sz="2200" dirty="0" smtClean="0">
              <a:latin typeface="Lucida Sans Unicode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200" dirty="0" smtClean="0">
                <a:latin typeface="Lucida Sans Unicode" charset="0"/>
              </a:rPr>
              <a:t>Repetition </a:t>
            </a:r>
            <a:r>
              <a:rPr lang="en-GB" sz="2200" dirty="0">
                <a:latin typeface="Lucida Sans Unicode" charset="0"/>
              </a:rPr>
              <a:t>is </a:t>
            </a:r>
            <a:r>
              <a:rPr lang="en-GB" sz="2200" dirty="0" smtClean="0">
                <a:latin typeface="Lucida Sans Unicode" charset="0"/>
              </a:rPr>
              <a:t>key in developing ethical habits</a:t>
            </a:r>
            <a:endParaRPr lang="en-GB" sz="2200" dirty="0">
              <a:latin typeface="Lucida Sans Unicode" charset="0"/>
            </a:endParaRPr>
          </a:p>
          <a:p>
            <a:pPr lvl="1" eaLnBrk="1" hangingPunct="1">
              <a:lnSpc>
                <a:spcPct val="80000"/>
              </a:lnSpc>
            </a:pPr>
            <a:endParaRPr lang="en-GB" sz="1900" dirty="0">
              <a:latin typeface="Lucida Sans Unicode" charset="0"/>
              <a:cs typeface="ＭＳ Ｐゴシック" charset="0"/>
            </a:endParaRPr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363272" cy="74703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000" dirty="0" smtClean="0">
                <a:ea typeface="ＭＳ Ｐゴシック" pitchFamily="34" charset="-128"/>
                <a:cs typeface="+mj-cs"/>
              </a:rPr>
              <a:t>Advantages of Teaching Ethics Experientially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44463"/>
            <a:ext cx="23320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2863" y="0"/>
            <a:ext cx="148113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2066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 bwMode="auto">
          <a:xfrm>
            <a:off x="579438" y="28098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000" b="1">
                <a:latin typeface="Calibri" charset="0"/>
                <a:ea typeface="ＭＳ Ｐゴシック" charset="0"/>
              </a:rPr>
              <a:t>Miami Law: </a:t>
            </a:r>
            <a:r>
              <a:rPr lang="en-US" altLang="ja-JP" sz="4000" b="1">
                <a:latin typeface="Calibri" charset="0"/>
                <a:ea typeface="ＭＳ Ｐゴシック" charset="0"/>
              </a:rPr>
              <a:t>Health Rights Clinic</a:t>
            </a:r>
            <a:endParaRPr lang="en-GB" sz="4000" b="1">
              <a:latin typeface="Calibri" charset="0"/>
              <a:ea typeface="ＭＳ Ｐゴシック" charset="0"/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sz="half" idx="2"/>
          </p:nvPr>
        </p:nvSpPr>
        <p:spPr>
          <a:xfrm>
            <a:off x="400050" y="1541463"/>
            <a:ext cx="3781425" cy="4108450"/>
          </a:xfrm>
        </p:spPr>
        <p:txBody>
          <a:bodyPr rtlCol="0">
            <a:noAutofit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+mj-lt"/>
                <a:ea typeface="+mn-ea"/>
                <a:cs typeface="+mn-cs"/>
              </a:rPr>
              <a:t>Schools </a:t>
            </a:r>
            <a:r>
              <a:rPr lang="en-US" dirty="0">
                <a:latin typeface="+mj-lt"/>
                <a:ea typeface="+mn-ea"/>
                <a:cs typeface="+mn-cs"/>
              </a:rPr>
              <a:t>of Medicine and </a:t>
            </a:r>
            <a:r>
              <a:rPr lang="en-US" dirty="0" smtClean="0">
                <a:latin typeface="+mj-lt"/>
                <a:ea typeface="+mn-ea"/>
                <a:cs typeface="+mn-cs"/>
              </a:rPr>
              <a:t>Law MLP Clinic since </a:t>
            </a:r>
            <a:r>
              <a:rPr lang="en-US" dirty="0">
                <a:latin typeface="+mj-lt"/>
                <a:ea typeface="+mn-ea"/>
                <a:cs typeface="+mn-cs"/>
              </a:rPr>
              <a:t>2005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endParaRPr lang="en-US" dirty="0">
              <a:latin typeface="+mj-lt"/>
              <a:ea typeface="+mn-ea"/>
              <a:cs typeface="+mn-cs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+mj-lt"/>
                <a:ea typeface="+mn-ea"/>
                <a:cs typeface="+mn-cs"/>
              </a:rPr>
              <a:t>HIV/AIDS Clinics</a:t>
            </a:r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dirty="0" smtClean="0">
              <a:latin typeface="+mj-lt"/>
              <a:ea typeface="+mn-ea"/>
              <a:cs typeface="+mn-cs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+mj-lt"/>
                <a:ea typeface="+mn-ea"/>
                <a:cs typeface="+mn-cs"/>
              </a:rPr>
              <a:t>Jefferson Reaves Community Health Center</a:t>
            </a:r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dirty="0" smtClean="0">
              <a:latin typeface="+mj-lt"/>
              <a:ea typeface="+mn-ea"/>
              <a:cs typeface="+mn-cs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+mj-lt"/>
                <a:ea typeface="+mn-ea"/>
                <a:cs typeface="+mn-cs"/>
              </a:rPr>
              <a:t>Pediatric </a:t>
            </a:r>
            <a:r>
              <a:rPr lang="en-US" dirty="0">
                <a:latin typeface="+mj-lt"/>
                <a:ea typeface="+mn-ea"/>
                <a:cs typeface="+mn-cs"/>
              </a:rPr>
              <a:t>Mobile </a:t>
            </a:r>
            <a:r>
              <a:rPr lang="en-US" dirty="0" smtClean="0">
                <a:latin typeface="+mj-lt"/>
                <a:ea typeface="+mn-ea"/>
                <a:cs typeface="+mn-cs"/>
              </a:rPr>
              <a:t>Clinic</a:t>
            </a:r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dirty="0" smtClean="0">
              <a:latin typeface="+mj-lt"/>
              <a:ea typeface="+mn-ea"/>
              <a:cs typeface="+mn-cs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+mj-lt"/>
                <a:ea typeface="+mn-ea"/>
                <a:cs typeface="+mn-cs"/>
              </a:rPr>
              <a:t>Homeless Veterans Service Center</a:t>
            </a:r>
            <a:endParaRPr lang="en-US" dirty="0">
              <a:latin typeface="+mj-lt"/>
              <a:ea typeface="+mn-ea"/>
              <a:cs typeface="+mn-cs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endParaRPr lang="en-US" sz="800" dirty="0">
              <a:latin typeface="+mj-lt"/>
              <a:ea typeface="+mn-ea"/>
              <a:cs typeface="+mn-cs"/>
            </a:endParaRPr>
          </a:p>
        </p:txBody>
      </p:sp>
      <p:pic>
        <p:nvPicPr>
          <p:cNvPr id="48132" name="Content Placeholder 5" descr="G:\Health Rights Clinic\HEALTH AND ELDER LAW CLINIC\PHOTOS-Clinic\TPS photos\2 students with haitian man and baby NEW.jpg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143000"/>
            <a:ext cx="4259262" cy="4713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367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 bwMode="auto">
          <a:xfrm>
            <a:off x="457200" y="360363"/>
            <a:ext cx="8229600" cy="1169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>
                <a:latin typeface="Calibri" charset="0"/>
                <a:ea typeface="ＭＳ Ｐゴシック" charset="0"/>
              </a:rPr>
              <a:t>Client Demographics</a:t>
            </a:r>
            <a:br>
              <a:rPr lang="en-US" sz="3200" b="1">
                <a:latin typeface="Calibri" charset="0"/>
                <a:ea typeface="ＭＳ Ｐゴシック" charset="0"/>
              </a:rPr>
            </a:br>
            <a:r>
              <a:rPr lang="en-US" sz="3200" b="1">
                <a:latin typeface="Calibri" charset="0"/>
                <a:ea typeface="ＭＳ Ｐゴシック" charset="0"/>
              </a:rPr>
              <a:t>Assisting the Most Vulnerable</a:t>
            </a:r>
            <a:endParaRPr lang="en-GB" sz="3200" b="1">
              <a:latin typeface="Calibri" charset="0"/>
              <a:ea typeface="ＭＳ Ｐゴシック" charset="0"/>
            </a:endParaRPr>
          </a:p>
        </p:txBody>
      </p:sp>
      <p:sp>
        <p:nvSpPr>
          <p:cNvPr id="52227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457200" y="5448300"/>
            <a:ext cx="3813175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latin typeface="Lucida Sans Unicode" charset="0"/>
                <a:ea typeface="ＭＳ Ｐゴシック" charset="0"/>
              </a:rPr>
              <a:t>Race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251520" y="1844824"/>
          <a:ext cx="4178808" cy="374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229" name="Text Placeholder 2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5448300"/>
            <a:ext cx="4041775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latin typeface="Lucida Sans Unicode" charset="0"/>
                <a:ea typeface="ＭＳ Ｐゴシック" charset="0"/>
              </a:rPr>
              <a:t>Language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4645025" y="1844675"/>
          <a:ext cx="4175447" cy="374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32541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0" y="692696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-609600" y="597160"/>
          <a:ext cx="10210800" cy="5626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56705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8636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charset="0"/>
              </a:rPr>
              <a:t>Miami’s “Teaching Hospital” Model</a:t>
            </a:r>
            <a:endParaRPr lang="en-GB" dirty="0">
              <a:latin typeface="Calibri" charset="0"/>
            </a:endParaRPr>
          </a:p>
        </p:txBody>
      </p:sp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539750" y="1484313"/>
            <a:ext cx="8229600" cy="309721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2000" dirty="0" smtClean="0">
                <a:latin typeface="Lucida Sans Unicode" charset="0"/>
                <a:ea typeface="+mn-ea"/>
                <a:cs typeface="+mn-cs"/>
              </a:rPr>
              <a:t>High Volume 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2000" dirty="0" smtClean="0">
                <a:latin typeface="Lucida Sans Unicode" charset="0"/>
                <a:ea typeface="+mn-ea"/>
                <a:cs typeface="+mn-cs"/>
              </a:rPr>
              <a:t>High Stress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2000" dirty="0" smtClean="0">
                <a:latin typeface="Lucida Sans Unicode" charset="0"/>
                <a:ea typeface="+mn-ea"/>
                <a:cs typeface="+mn-cs"/>
              </a:rPr>
              <a:t>Repetitive Practice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sz="2000" dirty="0" smtClean="0">
              <a:latin typeface="Lucida Sans Unicode" charset="0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Lucida Sans Unicode" charset="0"/>
                <a:ea typeface="+mn-ea"/>
                <a:cs typeface="+mn-cs"/>
              </a:rPr>
              <a:t>Creates Ethical Professional </a:t>
            </a:r>
            <a:r>
              <a:rPr lang="en-US" sz="2400" u="sng" dirty="0" smtClean="0">
                <a:latin typeface="Lucida Sans Unicode" charset="0"/>
                <a:ea typeface="+mn-ea"/>
                <a:cs typeface="+mn-cs"/>
              </a:rPr>
              <a:t>Habits 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n-US" sz="2000" dirty="0">
              <a:latin typeface="Lucida Sans Unicode" charset="0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Lucida Sans Unicode" charset="0"/>
              </a:rPr>
              <a:t>Emphasizes Inadequacies in Access to Justice</a:t>
            </a:r>
            <a:endParaRPr lang="en-US" sz="2400" dirty="0" smtClean="0">
              <a:latin typeface="Lucida Sans Unicode" charset="0"/>
              <a:cs typeface="ＭＳ Ｐゴシック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44463"/>
            <a:ext cx="23320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581525"/>
            <a:ext cx="76327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6555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5445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GB" sz="2000" dirty="0" smtClean="0"/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000" dirty="0" smtClean="0"/>
              <a:t>Begin with 16 Learning Goals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000" dirty="0" smtClean="0"/>
              <a:t>14 2L and 3L students enrolled for an academic year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000" dirty="0" smtClean="0"/>
              <a:t>10 </a:t>
            </a:r>
            <a:r>
              <a:rPr lang="en-GB" sz="2000" dirty="0"/>
              <a:t>to 12 cases, usually 6 to 8 cases at a </a:t>
            </a:r>
            <a:r>
              <a:rPr lang="en-GB" sz="2000" dirty="0" smtClean="0"/>
              <a:t>time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dirty="0" smtClean="0"/>
              <a:t>High level of responsibility – students primary case handlers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dirty="0" smtClean="0"/>
              <a:t>Series of disorienting moments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dirty="0" smtClean="0"/>
              <a:t>Weekly individual meetings with supervising faculty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dirty="0" smtClean="0"/>
              <a:t>Weekly class includes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000" dirty="0"/>
              <a:t>G</a:t>
            </a:r>
            <a:r>
              <a:rPr lang="en-US" sz="2000" dirty="0" smtClean="0"/>
              <a:t>uidance on self reflection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000" dirty="0" smtClean="0"/>
              <a:t>Ethics instruction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000" dirty="0" smtClean="0"/>
              <a:t>Substantive law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000" dirty="0" smtClean="0"/>
              <a:t>Skills training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000" dirty="0" smtClean="0"/>
          </a:p>
          <a:p>
            <a:pPr marL="109537" indent="0" eaLnBrk="1" hangingPunct="1">
              <a:lnSpc>
                <a:spcPct val="90000"/>
              </a:lnSpc>
              <a:buFont typeface="Wingdings 3" charset="0"/>
              <a:buNone/>
              <a:defRPr/>
            </a:pPr>
            <a:endParaRPr lang="en-GB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000" dirty="0"/>
          </a:p>
          <a:p>
            <a:pPr eaLnBrk="1" hangingPunct="1">
              <a:lnSpc>
                <a:spcPct val="90000"/>
              </a:lnSpc>
              <a:defRPr/>
            </a:pPr>
            <a:endParaRPr lang="en-GB" sz="1900" dirty="0">
              <a:latin typeface="Lucida Sans Unicode" charset="0"/>
            </a:endParaRPr>
          </a:p>
          <a:p>
            <a:pPr lvl="3" eaLnBrk="1" hangingPunct="1">
              <a:lnSpc>
                <a:spcPct val="90000"/>
              </a:lnSpc>
              <a:defRPr/>
            </a:pPr>
            <a:endParaRPr lang="en-GB" sz="1800" dirty="0">
              <a:latin typeface="Lucida Sans Unicode" charset="0"/>
              <a:cs typeface="ＭＳ Ｐゴシック" charset="0"/>
            </a:endParaRPr>
          </a:p>
          <a:p>
            <a:pPr lvl="3" eaLnBrk="1" hangingPunct="1">
              <a:lnSpc>
                <a:spcPct val="90000"/>
              </a:lnSpc>
              <a:defRPr/>
            </a:pPr>
            <a:endParaRPr lang="en-GB" sz="1800" dirty="0">
              <a:latin typeface="Lucida Sans Unicode" charset="0"/>
              <a:cs typeface="ＭＳ Ｐゴシック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en-GB" sz="1900" dirty="0">
              <a:latin typeface="Lucida Sans Unicode" charset="0"/>
              <a:cs typeface="ＭＳ Ｐゴシック" charset="0"/>
            </a:endParaRPr>
          </a:p>
        </p:txBody>
      </p:sp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67544" y="674440"/>
            <a:ext cx="8229600" cy="81034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500" dirty="0" smtClean="0">
                <a:ea typeface="ＭＳ Ｐゴシック" pitchFamily="34" charset="-128"/>
                <a:cs typeface="+mj-cs"/>
              </a:rPr>
              <a:t>Ethics Teaching in Health Rights Clinic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44463"/>
            <a:ext cx="23320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124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 eaLnBrk="1" hangingPunct="1">
              <a:lnSpc>
                <a:spcPct val="150000"/>
              </a:lnSpc>
            </a:pPr>
            <a:r>
              <a:rPr lang="en-GB">
                <a:latin typeface="Lucida Sans Unicode" charset="0"/>
                <a:cs typeface="ＭＳ Ｐゴシック" charset="0"/>
              </a:rPr>
              <a:t>Respond to series of prompts matched to Learning Goals (guided)</a:t>
            </a:r>
          </a:p>
          <a:p>
            <a:pPr lvl="1" eaLnBrk="1" hangingPunct="1">
              <a:lnSpc>
                <a:spcPct val="150000"/>
              </a:lnSpc>
            </a:pPr>
            <a:r>
              <a:rPr lang="en-GB">
                <a:latin typeface="Lucida Sans Unicode" charset="0"/>
                <a:cs typeface="ＭＳ Ｐゴシック" charset="0"/>
              </a:rPr>
              <a:t>Mid-point of each semester</a:t>
            </a:r>
          </a:p>
          <a:p>
            <a:pPr lvl="1" eaLnBrk="1" hangingPunct="1">
              <a:lnSpc>
                <a:spcPct val="150000"/>
              </a:lnSpc>
            </a:pPr>
            <a:r>
              <a:rPr lang="en-GB">
                <a:latin typeface="Lucida Sans Unicode" charset="0"/>
                <a:cs typeface="ＭＳ Ｐゴシック" charset="0"/>
              </a:rPr>
              <a:t>Suggested 3 page limit</a:t>
            </a:r>
          </a:p>
          <a:p>
            <a:pPr lvl="1" eaLnBrk="1" hangingPunct="1">
              <a:lnSpc>
                <a:spcPct val="150000"/>
              </a:lnSpc>
            </a:pPr>
            <a:r>
              <a:rPr lang="en-GB">
                <a:latin typeface="Lucida Sans Unicode" charset="0"/>
                <a:cs typeface="ＭＳ Ｐゴシック" charset="0"/>
              </a:rPr>
              <a:t>Half hour individual meeting with faculty to discuss</a:t>
            </a:r>
          </a:p>
          <a:p>
            <a:pPr lvl="1" eaLnBrk="1" hangingPunct="1">
              <a:lnSpc>
                <a:spcPct val="150000"/>
              </a:lnSpc>
            </a:pPr>
            <a:r>
              <a:rPr lang="en-GB">
                <a:latin typeface="Lucida Sans Unicode" charset="0"/>
                <a:cs typeface="ＭＳ Ｐゴシック" charset="0"/>
              </a:rPr>
              <a:t>Self-reflection on significant clinical event </a:t>
            </a:r>
          </a:p>
          <a:p>
            <a:pPr lvl="2" eaLnBrk="1" hangingPunct="1">
              <a:lnSpc>
                <a:spcPct val="150000"/>
              </a:lnSpc>
            </a:pPr>
            <a:r>
              <a:rPr lang="en-GB">
                <a:latin typeface="Lucida Sans Unicode" charset="0"/>
                <a:cs typeface="ＭＳ Ｐゴシック" charset="0"/>
              </a:rPr>
              <a:t>Also responds to prompts</a:t>
            </a:r>
          </a:p>
          <a:p>
            <a:pPr lvl="2" eaLnBrk="1" hangingPunct="1">
              <a:lnSpc>
                <a:spcPct val="150000"/>
              </a:lnSpc>
            </a:pPr>
            <a:r>
              <a:rPr lang="en-GB">
                <a:latin typeface="Lucida Sans Unicode" charset="0"/>
                <a:cs typeface="ＭＳ Ｐゴシック" charset="0"/>
              </a:rPr>
              <a:t>Students do in class</a:t>
            </a:r>
          </a:p>
        </p:txBody>
      </p:sp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3600" dirty="0" smtClean="0">
                <a:ea typeface="ＭＳ Ｐゴシック" pitchFamily="34" charset="-128"/>
                <a:cs typeface="+mj-cs"/>
              </a:rPr>
              <a:t>Written Self-Reflective Materials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44463"/>
            <a:ext cx="23320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4260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491</Words>
  <Application>Microsoft Office PowerPoint</Application>
  <PresentationFormat>On-screen Show (4:3)</PresentationFormat>
  <Paragraphs>124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Teaching and Learning Ethics Through A Clinical Exchange</vt:lpstr>
      <vt:lpstr>PowerPoint Presentation</vt:lpstr>
      <vt:lpstr>Advantages of Teaching Ethics Experientially</vt:lpstr>
      <vt:lpstr>Miami Law: Health Rights Clinic</vt:lpstr>
      <vt:lpstr>Client Demographics Assisting the Most Vulnerable</vt:lpstr>
      <vt:lpstr>PowerPoint Presentation</vt:lpstr>
      <vt:lpstr>Miami’s “Teaching Hospital” Model</vt:lpstr>
      <vt:lpstr>Ethics Teaching in Health Rights Clinic</vt:lpstr>
      <vt:lpstr>Written Self-Reflective Materials</vt:lpstr>
      <vt:lpstr>Ethics Teaching at Strathclyde</vt:lpstr>
      <vt:lpstr>Both Clinics’ Aims                             </vt:lpstr>
      <vt:lpstr>PowerPoint Presentation</vt:lpstr>
      <vt:lpstr>Clinical Exchange</vt:lpstr>
      <vt:lpstr>Clinical Work, Study, Culture and Presentations</vt:lpstr>
      <vt:lpstr>Forum Theatre</vt:lpstr>
      <vt:lpstr>Forum Theatre Interviewing Exercise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JoNel Newman</dc:creator>
  <cp:lastModifiedBy>Lisa</cp:lastModifiedBy>
  <cp:revision>15</cp:revision>
  <dcterms:created xsi:type="dcterms:W3CDTF">2016-06-30T18:50:00Z</dcterms:created>
  <dcterms:modified xsi:type="dcterms:W3CDTF">2016-07-08T17:46:19Z</dcterms:modified>
</cp:coreProperties>
</file>