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0" r:id="rId4"/>
    <p:sldId id="261" r:id="rId5"/>
    <p:sldId id="262" r:id="rId6"/>
    <p:sldId id="258" r:id="rId7"/>
    <p:sldId id="270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/>
    <p:restoredTop sz="94712"/>
  </p:normalViewPr>
  <p:slideViewPr>
    <p:cSldViewPr snapToGrid="0" snapToObjects="1">
      <p:cViewPr>
        <p:scale>
          <a:sx n="70" d="100"/>
          <a:sy n="70" d="100"/>
        </p:scale>
        <p:origin x="-6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6CEEF-D2DC-6841-AA26-5D607A4F8218}" type="datetimeFigureOut">
              <a:t>7/8/2016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BB77-2080-5847-B3B3-D98B197E68E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1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BB77-2080-5847-B3B3-D98B197E68E0}" type="slidenum"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59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dirty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dirty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dirty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dirty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400" b="1">
                <a:solidFill>
                  <a:srgbClr val="D97C00"/>
                </a:solidFill>
              </a:rPr>
              <a:t>Legal professionalism in (clinical) legal education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51012" y="4587658"/>
            <a:ext cx="8676222" cy="1224419"/>
          </a:xfrm>
        </p:spPr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Tuomas Tiittala, LL.M., Doctoral Candidate</a:t>
            </a:r>
          </a:p>
          <a:p>
            <a:r>
              <a:rPr lang="fi-FI">
                <a:solidFill>
                  <a:schemeClr val="tx1"/>
                </a:solidFill>
              </a:rPr>
              <a:t>University of Helsinki, Faculty of Law</a:t>
            </a:r>
          </a:p>
        </p:txBody>
      </p:sp>
    </p:spTree>
    <p:extLst>
      <p:ext uri="{BB962C8B-B14F-4D97-AF65-F5344CB8AC3E}">
        <p14:creationId xmlns:p14="http://schemas.microsoft.com/office/powerpoint/2010/main" val="16268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>
                <a:solidFill>
                  <a:srgbClr val="D97C00"/>
                </a:solidFill>
              </a:rPr>
              <a:t>Professions and professionalism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426918"/>
            <a:ext cx="6155499" cy="4075482"/>
          </a:xfrm>
        </p:spPr>
        <p:txBody>
          <a:bodyPr anchor="t">
            <a:normAutofit/>
          </a:bodyPr>
          <a:lstStyle/>
          <a:p>
            <a:r>
              <a:rPr lang="fi-FI"/>
              <a:t>Premodern and modern professions</a:t>
            </a:r>
          </a:p>
          <a:p>
            <a:r>
              <a:rPr lang="fi-FI"/>
              <a:t>Moral and/or economic communities</a:t>
            </a:r>
          </a:p>
          <a:p>
            <a:r>
              <a:rPr lang="fi-FI"/>
              <a:t>5 attributes of a profession (Greenwood, 1957): </a:t>
            </a:r>
          </a:p>
          <a:p>
            <a:pPr marL="800100" lvl="1" indent="-342900">
              <a:buFont typeface="+mj-lt"/>
              <a:buAutoNum type="arabicParenR"/>
            </a:pPr>
            <a:r>
              <a:rPr lang="fi-FI" sz="1600"/>
              <a:t>Systematic body of theory</a:t>
            </a:r>
          </a:p>
          <a:p>
            <a:pPr marL="800100" lvl="1" indent="-342900">
              <a:buFont typeface="+mj-lt"/>
              <a:buAutoNum type="arabicParenR"/>
            </a:pPr>
            <a:r>
              <a:rPr lang="fi-FI" sz="1600"/>
              <a:t>Professional authority</a:t>
            </a:r>
          </a:p>
          <a:p>
            <a:pPr marL="800100" lvl="1" indent="-342900">
              <a:buFont typeface="+mj-lt"/>
              <a:buAutoNum type="arabicParenR"/>
            </a:pPr>
            <a:r>
              <a:rPr lang="fi-FI" sz="1600"/>
              <a:t>Sanction of the community</a:t>
            </a:r>
          </a:p>
          <a:p>
            <a:pPr marL="800100" lvl="1" indent="-342900">
              <a:buFont typeface="+mj-lt"/>
              <a:buAutoNum type="arabicParenR"/>
            </a:pPr>
            <a:r>
              <a:rPr lang="fi-FI" sz="1600"/>
              <a:t>Code of Ethics</a:t>
            </a:r>
          </a:p>
          <a:p>
            <a:pPr marL="800100" lvl="1" indent="-342900">
              <a:buFont typeface="+mj-lt"/>
              <a:buAutoNum type="arabicParenR"/>
            </a:pPr>
            <a:r>
              <a:rPr lang="fi-FI" sz="1600"/>
              <a:t>Professional culture</a:t>
            </a:r>
          </a:p>
          <a:p>
            <a:pPr marL="800100" lvl="1" indent="-342900">
              <a:buFont typeface="+mj-lt"/>
              <a:buAutoNum type="arabicParenR"/>
            </a:pPr>
            <a:endParaRPr lang="fi-FI"/>
          </a:p>
          <a:p>
            <a:pPr marL="800100" lvl="1" indent="-342900">
              <a:buFont typeface="+mj-lt"/>
              <a:buAutoNum type="arabicParenR"/>
            </a:pPr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7729728" y="2426918"/>
            <a:ext cx="44622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cap="small"/>
              <a:t>Elements of professionalism: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fi-FI" cap="small"/>
              <a:t>Knowledge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fi-FI" cap="small"/>
              <a:t>Skills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fi-FI" cap="small"/>
              <a:t>Ethics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fi-FI" cap="small"/>
              <a:t>politics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1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>
                <a:solidFill>
                  <a:srgbClr val="D97C00"/>
                </a:solidFill>
              </a:rPr>
              <a:t>Zealous advocate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68413" y="2514600"/>
            <a:ext cx="9905998" cy="3673257"/>
          </a:xfrm>
        </p:spPr>
        <p:txBody>
          <a:bodyPr anchor="t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i-FI" sz="2400">
                <a:effectLst/>
              </a:rPr>
              <a:t>”When I am at work, I will not take any kind of moral stand on my clients’ cases. As a private person in civilian life I have very strong moral views.”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fi-FI" sz="2400">
              <a:effectLst/>
            </a:endParaRP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fi-FI" sz="2400"/>
              <a:t>Separation between common and role morality</a:t>
            </a: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fi-FI" sz="2400"/>
              <a:t>Lawyer as an instrument for the client</a:t>
            </a: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fi-FI" sz="2400"/>
              <a:t>Welcomes clients with different kinds of positions and interests</a:t>
            </a: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fi-FI" sz="2400"/>
              <a:t>Rights, procedural rule of law</a:t>
            </a:r>
          </a:p>
        </p:txBody>
      </p:sp>
    </p:spTree>
    <p:extLst>
      <p:ext uri="{BB962C8B-B14F-4D97-AF65-F5344CB8AC3E}">
        <p14:creationId xmlns:p14="http://schemas.microsoft.com/office/powerpoint/2010/main" val="14134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>
                <a:solidFill>
                  <a:srgbClr val="D97C00"/>
                </a:solidFill>
              </a:rPr>
              <a:t>Lawyer-activist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426918"/>
            <a:ext cx="9905998" cy="3124201"/>
          </a:xfrm>
        </p:spPr>
        <p:txBody>
          <a:bodyPr anchor="t">
            <a:normAutofit/>
          </a:bodyPr>
          <a:lstStyle/>
          <a:p>
            <a:r>
              <a:rPr lang="fi-FI" sz="2400"/>
              <a:t>No separation between common and role morality</a:t>
            </a:r>
          </a:p>
          <a:p>
            <a:r>
              <a:rPr lang="fi-FI" sz="2400"/>
              <a:t>Lawyer and client as instruments of a cause</a:t>
            </a:r>
          </a:p>
          <a:p>
            <a:r>
              <a:rPr lang="fi-FI" sz="2400"/>
              <a:t>Clients selected carefully</a:t>
            </a:r>
          </a:p>
          <a:p>
            <a:r>
              <a:rPr lang="fi-FI" sz="2400"/>
              <a:t>Causes are often about pursuing social justice meaning equal opportunity and outcome.</a:t>
            </a:r>
          </a:p>
        </p:txBody>
      </p:sp>
    </p:spTree>
    <p:extLst>
      <p:ext uri="{BB962C8B-B14F-4D97-AF65-F5344CB8AC3E}">
        <p14:creationId xmlns:p14="http://schemas.microsoft.com/office/powerpoint/2010/main" val="86869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>
                <a:solidFill>
                  <a:srgbClr val="D97C00"/>
                </a:solidFill>
              </a:rPr>
              <a:t>Lawyer-statesman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426918"/>
            <a:ext cx="9905998" cy="3124201"/>
          </a:xfrm>
        </p:spPr>
        <p:txBody>
          <a:bodyPr anchor="t">
            <a:normAutofit/>
          </a:bodyPr>
          <a:lstStyle/>
          <a:p>
            <a:r>
              <a:rPr lang="fi-FI" sz="2400"/>
              <a:t>Common and role morality separate but overlapping</a:t>
            </a:r>
          </a:p>
          <a:p>
            <a:r>
              <a:rPr lang="fi-FI" sz="2400"/>
              <a:t>Aligning private and public interests (of client, society, lawyer)</a:t>
            </a:r>
          </a:p>
          <a:p>
            <a:r>
              <a:rPr lang="fi-FI" sz="2400"/>
              <a:t>Welcomes a variety of clients</a:t>
            </a:r>
          </a:p>
          <a:p>
            <a:r>
              <a:rPr lang="fi-FI" sz="2400"/>
              <a:t>Centrality of </a:t>
            </a:r>
            <a:r>
              <a:rPr lang="fi-FI" sz="2400" u="sng"/>
              <a:t>prudence</a:t>
            </a:r>
            <a:r>
              <a:rPr lang="fi-FI" sz="2400"/>
              <a:t> in legal and political thought and action</a:t>
            </a:r>
          </a:p>
        </p:txBody>
      </p:sp>
    </p:spTree>
    <p:extLst>
      <p:ext uri="{BB962C8B-B14F-4D97-AF65-F5344CB8AC3E}">
        <p14:creationId xmlns:p14="http://schemas.microsoft.com/office/powerpoint/2010/main" val="8410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>
                <a:solidFill>
                  <a:srgbClr val="D97C00"/>
                </a:solidFill>
              </a:rPr>
              <a:t>legal education and law clinics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426918"/>
            <a:ext cx="9905998" cy="3124201"/>
          </a:xfrm>
        </p:spPr>
        <p:txBody>
          <a:bodyPr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fi-FI" sz="2400"/>
              <a:t>3</a:t>
            </a:r>
            <a:r>
              <a:rPr lang="fi-FI" sz="2400">
                <a:effectLst/>
              </a:rPr>
              <a:t>–</a:t>
            </a:r>
            <a:r>
              <a:rPr lang="fi-FI" sz="2400"/>
              <a:t>4 apprenticeships in legal education</a:t>
            </a:r>
          </a:p>
          <a:p>
            <a:r>
              <a:rPr lang="fi-FI" sz="2400"/>
              <a:t>An ”apolitical” law clinic (Babich)</a:t>
            </a:r>
          </a:p>
          <a:p>
            <a:r>
              <a:rPr lang="fi-FI" sz="2400"/>
              <a:t>Collective mobilisation (Ashar)</a:t>
            </a:r>
          </a:p>
          <a:p>
            <a:r>
              <a:rPr lang="fi-FI" sz="2400"/>
              <a:t>The ”Plus One” model (Raghunath)</a:t>
            </a:r>
          </a:p>
        </p:txBody>
      </p:sp>
    </p:spTree>
    <p:extLst>
      <p:ext uri="{BB962C8B-B14F-4D97-AF65-F5344CB8AC3E}">
        <p14:creationId xmlns:p14="http://schemas.microsoft.com/office/powerpoint/2010/main" val="178168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>
                <a:solidFill>
                  <a:srgbClr val="D97C00"/>
                </a:solidFill>
              </a:rPr>
              <a:t>A nascent law clinic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426918"/>
            <a:ext cx="9905998" cy="3124201"/>
          </a:xfrm>
        </p:spPr>
        <p:txBody>
          <a:bodyPr anchor="t">
            <a:normAutofit/>
          </a:bodyPr>
          <a:lstStyle/>
          <a:p>
            <a:r>
              <a:rPr lang="fi-FI" sz="2400"/>
              <a:t>Helsinki Law Clinic 2014</a:t>
            </a:r>
            <a:r>
              <a:rPr lang="fi-FI" sz="2400">
                <a:effectLst/>
              </a:rPr>
              <a:t>–</a:t>
            </a:r>
          </a:p>
          <a:p>
            <a:r>
              <a:rPr lang="fi-FI" sz="2400">
                <a:effectLst/>
              </a:rPr>
              <a:t>Fall 2015: an introductory course; spring 2016: opening</a:t>
            </a:r>
          </a:p>
          <a:p>
            <a:r>
              <a:rPr lang="fi-FI" sz="2400"/>
              <a:t>A generalist approach: migration, discrimination, startups</a:t>
            </a:r>
          </a:p>
          <a:p>
            <a:pPr>
              <a:spcAft>
                <a:spcPts val="2400"/>
              </a:spcAft>
            </a:pPr>
            <a:r>
              <a:rPr lang="fi-FI" sz="2400"/>
              <a:t>Challenges: convincing faculty, funding, different visions</a:t>
            </a:r>
          </a:p>
        </p:txBody>
      </p:sp>
    </p:spTree>
    <p:extLst>
      <p:ext uri="{BB962C8B-B14F-4D97-AF65-F5344CB8AC3E}">
        <p14:creationId xmlns:p14="http://schemas.microsoft.com/office/powerpoint/2010/main" val="16983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>
                <a:solidFill>
                  <a:srgbClr val="D97C00"/>
                </a:solidFill>
              </a:rPr>
              <a:t>The takeaways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426918"/>
            <a:ext cx="9905998" cy="3124201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fi-FI" sz="2400"/>
              <a:t>Professions may be understood as moral and/or economic communities.</a:t>
            </a:r>
          </a:p>
          <a:p>
            <a:pPr>
              <a:spcAft>
                <a:spcPts val="1200"/>
              </a:spcAft>
            </a:pPr>
            <a:r>
              <a:rPr lang="fi-FI" sz="2400"/>
              <a:t>Professionalism consists of 3</a:t>
            </a:r>
            <a:r>
              <a:rPr lang="fi-FI" sz="2400">
                <a:effectLst/>
              </a:rPr>
              <a:t>–</a:t>
            </a:r>
            <a:r>
              <a:rPr lang="fi-FI" sz="2400"/>
              <a:t>4 components.</a:t>
            </a:r>
          </a:p>
          <a:p>
            <a:pPr>
              <a:spcAft>
                <a:spcPts val="1200"/>
              </a:spcAft>
            </a:pPr>
            <a:r>
              <a:rPr lang="fi-FI" sz="2400"/>
              <a:t>Ethical and political components central in identifying conceptions of legal professionalism</a:t>
            </a:r>
          </a:p>
          <a:p>
            <a:pPr>
              <a:spcAft>
                <a:spcPts val="1200"/>
              </a:spcAft>
            </a:pPr>
            <a:r>
              <a:rPr lang="fi-FI" sz="2400"/>
              <a:t>Discussion on professionalism would help students and practitioners form their professional identities.</a:t>
            </a:r>
          </a:p>
        </p:txBody>
      </p:sp>
    </p:spTree>
    <p:extLst>
      <p:ext uri="{BB962C8B-B14F-4D97-AF65-F5344CB8AC3E}">
        <p14:creationId xmlns:p14="http://schemas.microsoft.com/office/powerpoint/2010/main" val="18014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>
                <a:solidFill>
                  <a:srgbClr val="D97C00"/>
                </a:solidFill>
              </a:rPr>
              <a:t>Questions, comments?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426918"/>
            <a:ext cx="9905998" cy="3124201"/>
          </a:xfrm>
        </p:spPr>
        <p:txBody>
          <a:bodyPr anchor="t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fi-FI" sz="2400"/>
              <a:t>Later, please email at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fi-FI" sz="2400"/>
              <a:t>tuomas.tiittala@helsinki.fi</a:t>
            </a:r>
          </a:p>
        </p:txBody>
      </p:sp>
    </p:spTree>
    <p:extLst>
      <p:ext uri="{BB962C8B-B14F-4D97-AF65-F5344CB8AC3E}">
        <p14:creationId xmlns:p14="http://schemas.microsoft.com/office/powerpoint/2010/main" val="16327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Verkko</Template>
  <TotalTime>1251</TotalTime>
  <Words>324</Words>
  <Application>Microsoft Office PowerPoint</Application>
  <PresentationFormat>Custom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Verkko</vt:lpstr>
      <vt:lpstr>Legal professionalism in (clinical) legal education</vt:lpstr>
      <vt:lpstr>Professions and professionalism</vt:lpstr>
      <vt:lpstr>Zealous advocate</vt:lpstr>
      <vt:lpstr>Lawyer-activist</vt:lpstr>
      <vt:lpstr>Lawyer-statesman</vt:lpstr>
      <vt:lpstr>legal education and law clinics</vt:lpstr>
      <vt:lpstr>A nascent law clinic</vt:lpstr>
      <vt:lpstr>The takeaways</vt:lpstr>
      <vt:lpstr>Questions,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Conceptions of  legal professionalism</dc:title>
  <dc:creator>Tiittala, Tuomas T</dc:creator>
  <cp:lastModifiedBy>Lisa</cp:lastModifiedBy>
  <cp:revision>35</cp:revision>
  <dcterms:created xsi:type="dcterms:W3CDTF">2016-06-06T12:42:22Z</dcterms:created>
  <dcterms:modified xsi:type="dcterms:W3CDTF">2016-07-08T17:44:41Z</dcterms:modified>
</cp:coreProperties>
</file>